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66" r:id="rId2"/>
    <p:sldId id="256" r:id="rId3"/>
    <p:sldId id="267" r:id="rId4"/>
    <p:sldId id="268" r:id="rId5"/>
    <p:sldId id="269" r:id="rId6"/>
    <p:sldId id="270" r:id="rId7"/>
    <p:sldId id="260" r:id="rId8"/>
    <p:sldId id="261" r:id="rId9"/>
    <p:sldId id="262" r:id="rId10"/>
    <p:sldId id="271" r:id="rId11"/>
    <p:sldId id="275" r:id="rId12"/>
    <p:sldId id="264" r:id="rId13"/>
    <p:sldId id="273" r:id="rId14"/>
    <p:sldId id="274" r:id="rId15"/>
  </p:sldIdLst>
  <p:sldSz cx="14630400" cy="8229600"/>
  <p:notesSz cx="8229600" cy="14630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nter" panose="020B0604020202020204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5" autoAdjust="0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1916" y="2334126"/>
            <a:ext cx="117789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Требования к структуре</a:t>
            </a:r>
            <a:br>
              <a:rPr lang="ru-RU" sz="3200" b="1" dirty="0"/>
            </a:br>
            <a:r>
              <a:rPr lang="ru-RU" sz="3200" b="1" dirty="0"/>
              <a:t>и формату презентации для участия в</a:t>
            </a:r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ru-RU" sz="3200" b="1" dirty="0"/>
              <a:t>РОССИЙСКО-АФРИКАНСКОМ ФОРУМЕ МОЛОДЫХ УЧЕНЫХ:</a:t>
            </a:r>
            <a:br>
              <a:rPr lang="ru-RU" sz="3200" b="1" dirty="0"/>
            </a:br>
            <a:r>
              <a:rPr lang="ru-RU" sz="3200" b="1" dirty="0"/>
              <a:t>БУДУЩИЕ ИНЖЕНЕРЫ МИРА – ОСНОВА УСТОЙЧИВОГО РАЗВИТИЯ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 descr="D:\Users\u\Downloads\2026-03-03_15-05-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7543312"/>
            <a:ext cx="14630400" cy="686288"/>
          </a:xfrm>
          <a:prstGeom prst="rect">
            <a:avLst/>
          </a:prstGeom>
          <a:noFill/>
        </p:spPr>
      </p:pic>
      <p:pic>
        <p:nvPicPr>
          <p:cNvPr id="4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945" y="255537"/>
            <a:ext cx="853243" cy="641067"/>
          </a:xfrm>
          <a:prstGeom prst="rect">
            <a:avLst/>
          </a:prstGeom>
          <a:noFill/>
        </p:spPr>
      </p:pic>
      <p:pic>
        <p:nvPicPr>
          <p:cNvPr id="5" name="Picture 3" descr="D:\Users\u\Downloads\Logo_UNESCO_2021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94695" y="213817"/>
            <a:ext cx="2731167" cy="682792"/>
          </a:xfrm>
          <a:prstGeom prst="rect">
            <a:avLst/>
          </a:prstGeom>
          <a:noFill/>
        </p:spPr>
      </p:pic>
      <p:pic>
        <p:nvPicPr>
          <p:cNvPr id="6" name="Picture 4" descr="D:\Users\u\Downloads\logo_n.png"/>
          <p:cNvPicPr>
            <a:picLocks noChangeAspect="1" noChangeArrowheads="1"/>
          </p:cNvPicPr>
          <p:nvPr/>
        </p:nvPicPr>
        <p:blipFill>
          <a:blip r:embed="rId5"/>
          <a:srcRect r="70091"/>
          <a:stretch>
            <a:fillRect/>
          </a:stretch>
        </p:blipFill>
        <p:spPr bwMode="auto">
          <a:xfrm>
            <a:off x="5815605" y="255537"/>
            <a:ext cx="680452" cy="641071"/>
          </a:xfrm>
          <a:prstGeom prst="rect">
            <a:avLst/>
          </a:prstGeom>
          <a:noFill/>
        </p:spPr>
      </p:pic>
      <p:pic>
        <p:nvPicPr>
          <p:cNvPr id="7" name="Picture 5" descr="D:\Users\u\Desktop\ЮНЕСКО\d7b851e0-bccb-4a53-8e14-0d046cd9a687.jf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5125" y="255535"/>
            <a:ext cx="1483056" cy="641071"/>
          </a:xfrm>
          <a:prstGeom prst="rect">
            <a:avLst/>
          </a:prstGeom>
          <a:noFill/>
        </p:spPr>
      </p:pic>
      <p:pic>
        <p:nvPicPr>
          <p:cNvPr id="8" name="Picture 6" descr="D:\Users\u\Desktop\2025-10-20_16-01-20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6857" y="255536"/>
            <a:ext cx="2136904" cy="641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48232" y="1060490"/>
            <a:ext cx="10282714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6100"/>
              </a:lnSpc>
            </a:pPr>
            <a:r>
              <a:rPr lang="ru-RU" sz="3600" b="1" dirty="0"/>
              <a:t>Оценка целевой аудитории и рынка</a:t>
            </a:r>
            <a:r>
              <a:rPr lang="ru-RU" sz="3600" dirty="0"/>
              <a:t> </a:t>
            </a:r>
            <a:br>
              <a:rPr lang="ru-RU" sz="3600" dirty="0"/>
            </a:br>
            <a:endParaRPr lang="en-US" sz="3600" b="1" dirty="0"/>
          </a:p>
        </p:txBody>
      </p:sp>
      <p:pic>
        <p:nvPicPr>
          <p:cNvPr id="19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pic>
        <p:nvPicPr>
          <p:cNvPr id="8194" name="Picture 2" descr="D:\Users\u\Downloads\image-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735" y="2201779"/>
            <a:ext cx="5257800" cy="52578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215745" y="2911642"/>
            <a:ext cx="7981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Кто будет пользоваться результатами?</a:t>
            </a:r>
          </a:p>
          <a:p>
            <a:r>
              <a:rPr lang="ru-RU" sz="2400" dirty="0"/>
              <a:t> (конечные потребители)</a:t>
            </a:r>
          </a:p>
          <a:p>
            <a:br>
              <a:rPr lang="ru-RU" sz="2400" dirty="0"/>
            </a:br>
            <a:r>
              <a:rPr lang="ru-RU" sz="2400" dirty="0"/>
              <a:t>Кто потенциальные заказчики / инвесторы?</a:t>
            </a:r>
          </a:p>
          <a:p>
            <a:br>
              <a:rPr lang="ru-RU" sz="2400" dirty="0"/>
            </a:br>
            <a:r>
              <a:rPr lang="ru-RU" sz="2400" dirty="0"/>
              <a:t>Оценка масштаба </a:t>
            </a:r>
          </a:p>
          <a:p>
            <a:r>
              <a:rPr lang="ru-RU" sz="2400" dirty="0"/>
              <a:t>(сколько людей/компаний/регионов нуждаются в решении)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96684" y="255537"/>
            <a:ext cx="853243" cy="64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14669" y="1060490"/>
            <a:ext cx="10282714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3600" b="1" dirty="0"/>
              <a:t>Адаптация к условиям региона</a:t>
            </a:r>
          </a:p>
        </p:txBody>
      </p:sp>
      <p:sp>
        <p:nvSpPr>
          <p:cNvPr id="3" name="Text 1"/>
          <p:cNvSpPr/>
          <p:nvPr/>
        </p:nvSpPr>
        <p:spPr>
          <a:xfrm>
            <a:off x="793790" y="22937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Как проект учитывает реалии Африки / удаленных регионов России?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2911792"/>
            <a:ext cx="4196358" cy="2519243"/>
          </a:xfrm>
          <a:prstGeom prst="roundRect">
            <a:avLst>
              <a:gd name="adj" fmla="val 5807"/>
            </a:avLst>
          </a:prstGeom>
          <a:solidFill>
            <a:srgbClr val="FDFAF7"/>
          </a:solidFill>
          <a:ln w="30480">
            <a:solidFill>
              <a:srgbClr val="C6BDDA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63310" y="2911792"/>
            <a:ext cx="121920" cy="2519243"/>
          </a:xfrm>
          <a:prstGeom prst="roundRect">
            <a:avLst>
              <a:gd name="adj" fmla="val 78139"/>
            </a:avLst>
          </a:prstGeom>
          <a:solidFill>
            <a:srgbClr val="6237C8"/>
          </a:solidFill>
          <a:ln/>
        </p:spPr>
      </p:sp>
      <p:sp>
        <p:nvSpPr>
          <p:cNvPr id="6" name="Text 4"/>
          <p:cNvSpPr/>
          <p:nvPr/>
        </p:nvSpPr>
        <p:spPr>
          <a:xfrm>
            <a:off x="1142524" y="3169087"/>
            <a:ext cx="3590330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Климатические условия</a:t>
            </a:r>
            <a:endParaRPr lang="en-US" sz="2450" dirty="0"/>
          </a:p>
        </p:txBody>
      </p:sp>
      <p:sp>
        <p:nvSpPr>
          <p:cNvPr id="7" name="Text 5"/>
          <p:cNvSpPr/>
          <p:nvPr/>
        </p:nvSpPr>
        <p:spPr>
          <a:xfrm>
            <a:off x="1142524" y="4085034"/>
            <a:ext cx="35903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Жаркий/влажный климат, пыль, песок.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16962" y="2911792"/>
            <a:ext cx="4196358" cy="2519243"/>
          </a:xfrm>
          <a:prstGeom prst="roundRect">
            <a:avLst>
              <a:gd name="adj" fmla="val 5807"/>
            </a:avLst>
          </a:prstGeom>
          <a:solidFill>
            <a:srgbClr val="FDFAF7"/>
          </a:solidFill>
          <a:ln w="30480">
            <a:solidFill>
              <a:srgbClr val="C6BDD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186482" y="2911792"/>
            <a:ext cx="121920" cy="2519243"/>
          </a:xfrm>
          <a:prstGeom prst="roundRect">
            <a:avLst>
              <a:gd name="adj" fmla="val 78139"/>
            </a:avLst>
          </a:prstGeom>
          <a:solidFill>
            <a:srgbClr val="6237C8"/>
          </a:solidFill>
          <a:ln/>
        </p:spPr>
      </p:sp>
      <p:sp>
        <p:nvSpPr>
          <p:cNvPr id="10" name="Text 8"/>
          <p:cNvSpPr/>
          <p:nvPr/>
        </p:nvSpPr>
        <p:spPr>
          <a:xfrm>
            <a:off x="5565696" y="3169087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Инфраструктура</a:t>
            </a:r>
            <a:endParaRPr lang="en-US" sz="2450" dirty="0"/>
          </a:p>
        </p:txBody>
      </p:sp>
      <p:sp>
        <p:nvSpPr>
          <p:cNvPr id="11" name="Text 9"/>
          <p:cNvSpPr/>
          <p:nvPr/>
        </p:nvSpPr>
        <p:spPr>
          <a:xfrm>
            <a:off x="5565696" y="3695105"/>
            <a:ext cx="35903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Нестабильное электричество, ограниченный доступ к ресурсам.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40133" y="2911792"/>
            <a:ext cx="4196358" cy="2519243"/>
          </a:xfrm>
          <a:prstGeom prst="roundRect">
            <a:avLst>
              <a:gd name="adj" fmla="val 5807"/>
            </a:avLst>
          </a:prstGeom>
          <a:solidFill>
            <a:srgbClr val="FDFAF7"/>
          </a:solidFill>
          <a:ln w="30480">
            <a:solidFill>
              <a:srgbClr val="C6BDD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9653" y="2911792"/>
            <a:ext cx="121920" cy="2519243"/>
          </a:xfrm>
          <a:prstGeom prst="roundRect">
            <a:avLst>
              <a:gd name="adj" fmla="val 78139"/>
            </a:avLst>
          </a:prstGeom>
          <a:solidFill>
            <a:srgbClr val="6237C8"/>
          </a:solidFill>
          <a:ln/>
        </p:spPr>
      </p:sp>
      <p:sp>
        <p:nvSpPr>
          <p:cNvPr id="14" name="Text 12"/>
          <p:cNvSpPr/>
          <p:nvPr/>
        </p:nvSpPr>
        <p:spPr>
          <a:xfrm>
            <a:off x="9988868" y="3169087"/>
            <a:ext cx="3590330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Человеческий фактор</a:t>
            </a:r>
            <a:endParaRPr lang="en-US" sz="2450" dirty="0"/>
          </a:p>
        </p:txBody>
      </p:sp>
      <p:sp>
        <p:nvSpPr>
          <p:cNvPr id="15" name="Text 13"/>
          <p:cNvSpPr/>
          <p:nvPr/>
        </p:nvSpPr>
        <p:spPr>
          <a:xfrm>
            <a:off x="9988868" y="4085034"/>
            <a:ext cx="35903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Низкая квалификация персонала, потребность в простоте использования.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93790" y="568618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Решения: автономность, защита, простота ремонта, локализация производства.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93790" y="6389251"/>
            <a:ext cx="13042821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Ключевой вопрос: </a:t>
            </a:r>
            <a:r>
              <a:rPr lang="en-US" sz="2450" b="1" dirty="0">
                <a:solidFill>
                  <a:srgbClr val="6237C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Почему это будет работать именно там, а не только в лаборатории?</a:t>
            </a:r>
            <a:endParaRPr lang="en-US" sz="2450" dirty="0"/>
          </a:p>
        </p:txBody>
      </p:sp>
      <p:pic>
        <p:nvPicPr>
          <p:cNvPr id="19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pic>
        <p:nvPicPr>
          <p:cNvPr id="20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60" y="255537"/>
            <a:ext cx="853243" cy="64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98050" y="1001053"/>
            <a:ext cx="9729192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3600" b="1" dirty="0"/>
              <a:t>План внедрения и экономика</a:t>
            </a:r>
          </a:p>
        </p:txBody>
      </p:sp>
      <p:sp>
        <p:nvSpPr>
          <p:cNvPr id="3" name="Text 1"/>
          <p:cNvSpPr/>
          <p:nvPr/>
        </p:nvSpPr>
        <p:spPr>
          <a:xfrm>
            <a:off x="793790" y="2452330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Petrona Light" pitchFamily="34" charset="0"/>
                <a:ea typeface="Petrona Light" pitchFamily="34" charset="-122"/>
                <a:cs typeface="Petrona Light" pitchFamily="34" charset="-120"/>
              </a:rPr>
              <a:t>01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2807375"/>
            <a:ext cx="4196358" cy="30480"/>
          </a:xfrm>
          <a:prstGeom prst="rect">
            <a:avLst/>
          </a:prstGeom>
          <a:solidFill>
            <a:srgbClr val="6237C8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2981682"/>
            <a:ext cx="4196358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Этап 1: Разработка и тестирование</a:t>
            </a:r>
            <a:endParaRPr lang="en-US" sz="2450" dirty="0"/>
          </a:p>
        </p:txBody>
      </p:sp>
      <p:sp>
        <p:nvSpPr>
          <p:cNvPr id="6" name="Text 4"/>
          <p:cNvSpPr/>
          <p:nvPr/>
        </p:nvSpPr>
        <p:spPr>
          <a:xfrm>
            <a:off x="793790" y="3897630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Ближайшие 1-2 года: завершение НИОКР, создание прототипа,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лабораторные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испытания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216962" y="2452330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Petrona Light" pitchFamily="34" charset="0"/>
                <a:ea typeface="Petrona Light" pitchFamily="34" charset="-122"/>
                <a:cs typeface="Petrona Light" pitchFamily="34" charset="-120"/>
              </a:rPr>
              <a:t>02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16962" y="2807375"/>
            <a:ext cx="4196358" cy="30480"/>
          </a:xfrm>
          <a:prstGeom prst="rect">
            <a:avLst/>
          </a:prstGeom>
          <a:solidFill>
            <a:srgbClr val="6237C8"/>
          </a:solidFill>
          <a:ln/>
        </p:spPr>
      </p:sp>
      <p:sp>
        <p:nvSpPr>
          <p:cNvPr id="9" name="Text 7"/>
          <p:cNvSpPr/>
          <p:nvPr/>
        </p:nvSpPr>
        <p:spPr>
          <a:xfrm>
            <a:off x="5216962" y="2981682"/>
            <a:ext cx="4196358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Этап 2: Пилотное внедрение</a:t>
            </a:r>
            <a:endParaRPr lang="en-US" sz="2450" dirty="0"/>
          </a:p>
        </p:txBody>
      </p:sp>
      <p:sp>
        <p:nvSpPr>
          <p:cNvPr id="10" name="Text 8"/>
          <p:cNvSpPr/>
          <p:nvPr/>
        </p:nvSpPr>
        <p:spPr>
          <a:xfrm>
            <a:off x="5216962" y="3897630"/>
            <a:ext cx="419635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Тестирование в реальных условиях, сбор обратной связи,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доработка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640133" y="2452330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Petrona Light" pitchFamily="34" charset="0"/>
                <a:ea typeface="Petrona Light" pitchFamily="34" charset="-122"/>
                <a:cs typeface="Petrona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40133" y="2807375"/>
            <a:ext cx="4196358" cy="30480"/>
          </a:xfrm>
          <a:prstGeom prst="rect">
            <a:avLst/>
          </a:prstGeom>
          <a:solidFill>
            <a:srgbClr val="6237C8"/>
          </a:solidFill>
          <a:ln/>
        </p:spPr>
      </p:sp>
      <p:sp>
        <p:nvSpPr>
          <p:cNvPr id="13" name="Text 11"/>
          <p:cNvSpPr/>
          <p:nvPr/>
        </p:nvSpPr>
        <p:spPr>
          <a:xfrm>
            <a:off x="9640133" y="2981682"/>
            <a:ext cx="4196358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Этап 3: Масштабирование</a:t>
            </a:r>
            <a:endParaRPr lang="en-US" sz="2450" dirty="0"/>
          </a:p>
        </p:txBody>
      </p:sp>
      <p:sp>
        <p:nvSpPr>
          <p:cNvPr id="14" name="Text 12"/>
          <p:cNvSpPr/>
          <p:nvPr/>
        </p:nvSpPr>
        <p:spPr>
          <a:xfrm>
            <a:off x="9640133" y="3897630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Запуск массового производства, выход на рынок,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расширение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географии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93790" y="541151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Оценка стоимости внедрения (бюджет): [Укажите бюджет]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93790" y="602956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Потенциальная окупаемость (если применимо): [Укажите срок окупаемости]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93790" y="664761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Необходимые ресурсы и партнеры (кто нужен для запуска?): [Перечислите ресурсы и партнеров]</a:t>
            </a:r>
            <a:endParaRPr lang="en-US" sz="1750" dirty="0"/>
          </a:p>
        </p:txBody>
      </p:sp>
      <p:pic>
        <p:nvPicPr>
          <p:cNvPr id="18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pic>
        <p:nvPicPr>
          <p:cNvPr id="21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96684" y="255537"/>
            <a:ext cx="853243" cy="64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u\Downloads\2026-03-03_15-05-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7543312"/>
            <a:ext cx="14630400" cy="686288"/>
          </a:xfrm>
          <a:prstGeom prst="rect">
            <a:avLst/>
          </a:prstGeom>
          <a:noFill/>
        </p:spPr>
      </p:pic>
      <p:pic>
        <p:nvPicPr>
          <p:cNvPr id="2050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945" y="255537"/>
            <a:ext cx="853243" cy="641067"/>
          </a:xfrm>
          <a:prstGeom prst="rect">
            <a:avLst/>
          </a:prstGeom>
          <a:noFill/>
        </p:spPr>
      </p:pic>
      <p:pic>
        <p:nvPicPr>
          <p:cNvPr id="2051" name="Picture 3" descr="D:\Users\u\Downloads\Logo_UNESCO_2021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94695" y="213817"/>
            <a:ext cx="2731167" cy="682792"/>
          </a:xfrm>
          <a:prstGeom prst="rect">
            <a:avLst/>
          </a:prstGeom>
          <a:noFill/>
        </p:spPr>
      </p:pic>
      <p:pic>
        <p:nvPicPr>
          <p:cNvPr id="2052" name="Picture 4" descr="D:\Users\u\Downloads\logo_n.png"/>
          <p:cNvPicPr>
            <a:picLocks noChangeAspect="1" noChangeArrowheads="1"/>
          </p:cNvPicPr>
          <p:nvPr/>
        </p:nvPicPr>
        <p:blipFill>
          <a:blip r:embed="rId6"/>
          <a:srcRect r="70091"/>
          <a:stretch>
            <a:fillRect/>
          </a:stretch>
        </p:blipFill>
        <p:spPr bwMode="auto">
          <a:xfrm>
            <a:off x="5815605" y="255537"/>
            <a:ext cx="680452" cy="641071"/>
          </a:xfrm>
          <a:prstGeom prst="rect">
            <a:avLst/>
          </a:prstGeom>
          <a:noFill/>
        </p:spPr>
      </p:pic>
      <p:pic>
        <p:nvPicPr>
          <p:cNvPr id="2053" name="Picture 5" descr="D:\Users\u\Desktop\ЮНЕСКО\d7b851e0-bccb-4a53-8e14-0d046cd9a687.jf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5125" y="255535"/>
            <a:ext cx="1483056" cy="641071"/>
          </a:xfrm>
          <a:prstGeom prst="rect">
            <a:avLst/>
          </a:prstGeom>
          <a:noFill/>
        </p:spPr>
      </p:pic>
      <p:pic>
        <p:nvPicPr>
          <p:cNvPr id="2054" name="Picture 6" descr="D:\Users\u\Desktop\2025-10-20_16-01-20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6857" y="255536"/>
            <a:ext cx="2136904" cy="64107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64880" y="1905335"/>
            <a:ext cx="82229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Заключение и приглашение к диалогу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03285" y="3450771"/>
            <a:ext cx="8769453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Краткий итог (1-2 предложения)</a:t>
            </a:r>
            <a:br>
              <a:rPr lang="ru-RU" sz="2400" dirty="0"/>
            </a:br>
            <a:r>
              <a:rPr lang="ru-RU" sz="2400" dirty="0"/>
              <a:t>Направление будущих исследований в ближайшей перспективе</a:t>
            </a:r>
            <a:br>
              <a:rPr lang="ru-RU" sz="2400" dirty="0"/>
            </a:br>
            <a:r>
              <a:rPr lang="ru-RU" sz="2400" dirty="0"/>
              <a:t>Контакты капитана команды (</a:t>
            </a:r>
            <a:r>
              <a:rPr lang="ru-RU" sz="2400" dirty="0" err="1"/>
              <a:t>email</a:t>
            </a:r>
            <a:r>
              <a:rPr lang="ru-RU" sz="2400" dirty="0"/>
              <a:t>, тел) 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u\Downloads\2026-03-03_15-05-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7543312"/>
            <a:ext cx="14630400" cy="6862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28962" y="1974594"/>
            <a:ext cx="10128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Дополнительные материалы (опционально)*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8436" y="3405754"/>
            <a:ext cx="100343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Подробные расчеты/Приложения</a:t>
            </a:r>
            <a:br>
              <a:rPr lang="ru-RU" sz="2400" dirty="0"/>
            </a:br>
            <a:r>
              <a:rPr lang="ru-RU" sz="2400" dirty="0"/>
              <a:t>Детальные чертежи</a:t>
            </a:r>
            <a:br>
              <a:rPr lang="ru-RU" sz="2400" dirty="0"/>
            </a:br>
            <a:r>
              <a:rPr lang="ru-RU" sz="2400" dirty="0"/>
              <a:t>Список публикаций команды по теме</a:t>
            </a:r>
            <a:br>
              <a:rPr lang="ru-RU" sz="2400" dirty="0"/>
            </a:br>
            <a:r>
              <a:rPr lang="ru-RU" sz="2400" dirty="0"/>
              <a:t>Письма поддержки от потенциальных заказчиков (если есть) 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pic>
        <p:nvPicPr>
          <p:cNvPr id="10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945" y="255537"/>
            <a:ext cx="853243" cy="641067"/>
          </a:xfrm>
          <a:prstGeom prst="rect">
            <a:avLst/>
          </a:prstGeom>
          <a:noFill/>
        </p:spPr>
      </p:pic>
      <p:pic>
        <p:nvPicPr>
          <p:cNvPr id="11" name="Picture 3" descr="D:\Users\u\Downloads\Logo_UNESCO_2021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94695" y="213817"/>
            <a:ext cx="2731167" cy="682792"/>
          </a:xfrm>
          <a:prstGeom prst="rect">
            <a:avLst/>
          </a:prstGeom>
          <a:noFill/>
        </p:spPr>
      </p:pic>
      <p:pic>
        <p:nvPicPr>
          <p:cNvPr id="12" name="Picture 4" descr="D:\Users\u\Downloads\logo_n.png"/>
          <p:cNvPicPr>
            <a:picLocks noChangeAspect="1" noChangeArrowheads="1"/>
          </p:cNvPicPr>
          <p:nvPr/>
        </p:nvPicPr>
        <p:blipFill>
          <a:blip r:embed="rId6"/>
          <a:srcRect r="70091"/>
          <a:stretch>
            <a:fillRect/>
          </a:stretch>
        </p:blipFill>
        <p:spPr bwMode="auto">
          <a:xfrm>
            <a:off x="5815605" y="255537"/>
            <a:ext cx="680452" cy="641071"/>
          </a:xfrm>
          <a:prstGeom prst="rect">
            <a:avLst/>
          </a:prstGeom>
          <a:noFill/>
        </p:spPr>
      </p:pic>
      <p:pic>
        <p:nvPicPr>
          <p:cNvPr id="14" name="Picture 5" descr="D:\Users\u\Desktop\ЮНЕСКО\d7b851e0-bccb-4a53-8e14-0d046cd9a687.jf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5125" y="255535"/>
            <a:ext cx="1483056" cy="641071"/>
          </a:xfrm>
          <a:prstGeom prst="rect">
            <a:avLst/>
          </a:prstGeom>
          <a:noFill/>
        </p:spPr>
      </p:pic>
      <p:pic>
        <p:nvPicPr>
          <p:cNvPr id="15" name="Picture 6" descr="D:\Users\u\Desktop\2025-10-20_16-01-20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6857" y="255536"/>
            <a:ext cx="2136904" cy="64107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50945" y="6822074"/>
            <a:ext cx="12457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*Этот слайд не включается в основное выступление, но может быть использован для ответов на вопросы жюри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u\Downloads\2026-03-03_15-05-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7543312"/>
            <a:ext cx="14630400" cy="686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5138" y="1368700"/>
            <a:ext cx="7315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/>
              <a:t>Общие требования 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285" y="2307771"/>
            <a:ext cx="1315081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Результаты научно-исследовательской деятельности необходимо подготовить в форме презентации</a:t>
            </a:r>
            <a:r>
              <a:rPr lang="en-US" sz="2300" dirty="0"/>
              <a:t> </a:t>
            </a:r>
            <a:r>
              <a:rPr lang="ru-RU" sz="2300" dirty="0"/>
              <a:t>в соответствии с предлагаемой структурой</a:t>
            </a:r>
            <a:endParaRPr lang="en-US" sz="2300" dirty="0"/>
          </a:p>
          <a:p>
            <a:br>
              <a:rPr lang="ru-RU" sz="2300" dirty="0"/>
            </a:br>
            <a:r>
              <a:rPr lang="ru-RU" sz="2300" dirty="0"/>
              <a:t>• Средний размер презентации – не более 10 слайдов (без учета титульного и финального слайдов). Размер файла до 20 МБ</a:t>
            </a:r>
            <a:endParaRPr lang="en-US" sz="2300" dirty="0"/>
          </a:p>
          <a:p>
            <a:br>
              <a:rPr lang="ru-RU" sz="2300" dirty="0"/>
            </a:br>
            <a:r>
              <a:rPr lang="ru-RU" sz="2300" dirty="0"/>
              <a:t>• Время на выступление с презентацией – </a:t>
            </a:r>
            <a:r>
              <a:rPr lang="ru-RU" sz="2300" b="1" dirty="0"/>
              <a:t>до 6 минут</a:t>
            </a:r>
            <a:endParaRPr lang="en-US" sz="2300" b="1" dirty="0"/>
          </a:p>
          <a:p>
            <a:br>
              <a:rPr lang="ru-RU" sz="2300" dirty="0"/>
            </a:br>
            <a:r>
              <a:rPr lang="ru-RU" sz="2300" dirty="0"/>
              <a:t>• Время на вопросы экспертов и ответы – </a:t>
            </a:r>
            <a:r>
              <a:rPr lang="ru-RU" sz="2300" b="1" dirty="0"/>
              <a:t>до 5 минут</a:t>
            </a:r>
            <a:endParaRPr lang="en-US" sz="2300" b="1" dirty="0"/>
          </a:p>
          <a:p>
            <a:br>
              <a:rPr lang="ru-RU" sz="2300" dirty="0"/>
            </a:br>
            <a:r>
              <a:rPr lang="ru-RU" sz="2300" dirty="0"/>
              <a:t>• При подготовке презентаций рекомендуется использовать графические схемы, элементы и таблицы,</a:t>
            </a:r>
            <a:r>
              <a:rPr lang="en-US" sz="2300" dirty="0"/>
              <a:t> </a:t>
            </a:r>
            <a:r>
              <a:rPr lang="ru-RU" sz="2300" dirty="0"/>
              <a:t>а также </a:t>
            </a:r>
            <a:r>
              <a:rPr lang="ru-RU" sz="2300" dirty="0" err="1"/>
              <a:t>инфографику</a:t>
            </a:r>
            <a:r>
              <a:rPr lang="ru-RU" sz="2300" dirty="0"/>
              <a:t>, которые облегчают визуализацию информации </a:t>
            </a:r>
            <a:br>
              <a:rPr lang="ru-RU" sz="2300" dirty="0"/>
            </a:br>
            <a:endParaRPr lang="ru-RU" sz="2300" dirty="0"/>
          </a:p>
        </p:txBody>
      </p:sp>
      <p:pic>
        <p:nvPicPr>
          <p:cNvPr id="5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945" y="255537"/>
            <a:ext cx="853243" cy="641067"/>
          </a:xfrm>
          <a:prstGeom prst="rect">
            <a:avLst/>
          </a:prstGeom>
          <a:noFill/>
        </p:spPr>
      </p:pic>
      <p:pic>
        <p:nvPicPr>
          <p:cNvPr id="6" name="Picture 3" descr="D:\Users\u\Downloads\Logo_UNESCO_2021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94695" y="213817"/>
            <a:ext cx="2731167" cy="682792"/>
          </a:xfrm>
          <a:prstGeom prst="rect">
            <a:avLst/>
          </a:prstGeom>
          <a:noFill/>
        </p:spPr>
      </p:pic>
      <p:pic>
        <p:nvPicPr>
          <p:cNvPr id="10" name="Picture 4" descr="D:\Users\u\Downloads\logo_n.png"/>
          <p:cNvPicPr>
            <a:picLocks noChangeAspect="1" noChangeArrowheads="1"/>
          </p:cNvPicPr>
          <p:nvPr/>
        </p:nvPicPr>
        <p:blipFill>
          <a:blip r:embed="rId6"/>
          <a:srcRect r="70091"/>
          <a:stretch>
            <a:fillRect/>
          </a:stretch>
        </p:blipFill>
        <p:spPr bwMode="auto">
          <a:xfrm>
            <a:off x="5815605" y="255537"/>
            <a:ext cx="680452" cy="641071"/>
          </a:xfrm>
          <a:prstGeom prst="rect">
            <a:avLst/>
          </a:prstGeom>
          <a:noFill/>
        </p:spPr>
      </p:pic>
      <p:pic>
        <p:nvPicPr>
          <p:cNvPr id="11" name="Picture 5" descr="D:\Users\u\Desktop\ЮНЕСКО\d7b851e0-bccb-4a53-8e14-0d046cd9a687.jf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5125" y="255535"/>
            <a:ext cx="1483056" cy="641071"/>
          </a:xfrm>
          <a:prstGeom prst="rect">
            <a:avLst/>
          </a:prstGeom>
          <a:noFill/>
        </p:spPr>
      </p:pic>
      <p:pic>
        <p:nvPicPr>
          <p:cNvPr id="12" name="Picture 6" descr="D:\Users\u\Desktop\2025-10-20_16-01-20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6857" y="255536"/>
            <a:ext cx="2136904" cy="641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u\Downloads\2026-03-03_15-05-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7543312"/>
            <a:ext cx="14630400" cy="686288"/>
          </a:xfrm>
          <a:prstGeom prst="rect">
            <a:avLst/>
          </a:prstGeom>
          <a:noFill/>
        </p:spPr>
      </p:pic>
      <p:pic>
        <p:nvPicPr>
          <p:cNvPr id="2050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945" y="255537"/>
            <a:ext cx="853243" cy="641067"/>
          </a:xfrm>
          <a:prstGeom prst="rect">
            <a:avLst/>
          </a:prstGeom>
          <a:noFill/>
        </p:spPr>
      </p:pic>
      <p:pic>
        <p:nvPicPr>
          <p:cNvPr id="2051" name="Picture 3" descr="D:\Users\u\Downloads\Logo_UNESCO_2021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94695" y="213817"/>
            <a:ext cx="2731167" cy="682792"/>
          </a:xfrm>
          <a:prstGeom prst="rect">
            <a:avLst/>
          </a:prstGeom>
          <a:noFill/>
        </p:spPr>
      </p:pic>
      <p:pic>
        <p:nvPicPr>
          <p:cNvPr id="2052" name="Picture 4" descr="D:\Users\u\Downloads\logo_n.png"/>
          <p:cNvPicPr>
            <a:picLocks noChangeAspect="1" noChangeArrowheads="1"/>
          </p:cNvPicPr>
          <p:nvPr/>
        </p:nvPicPr>
        <p:blipFill>
          <a:blip r:embed="rId6"/>
          <a:srcRect r="70091"/>
          <a:stretch>
            <a:fillRect/>
          </a:stretch>
        </p:blipFill>
        <p:spPr bwMode="auto">
          <a:xfrm>
            <a:off x="5815605" y="255537"/>
            <a:ext cx="680452" cy="641071"/>
          </a:xfrm>
          <a:prstGeom prst="rect">
            <a:avLst/>
          </a:prstGeom>
          <a:noFill/>
        </p:spPr>
      </p:pic>
      <p:pic>
        <p:nvPicPr>
          <p:cNvPr id="2053" name="Picture 5" descr="D:\Users\u\Desktop\ЮНЕСКО\d7b851e0-bccb-4a53-8e14-0d046cd9a687.jf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5125" y="255535"/>
            <a:ext cx="1483056" cy="641071"/>
          </a:xfrm>
          <a:prstGeom prst="rect">
            <a:avLst/>
          </a:prstGeom>
          <a:noFill/>
        </p:spPr>
      </p:pic>
      <p:pic>
        <p:nvPicPr>
          <p:cNvPr id="2054" name="Picture 6" descr="D:\Users\u\Desktop\2025-10-20_16-01-20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6857" y="255536"/>
            <a:ext cx="2136904" cy="64107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28913" y="1467853"/>
            <a:ext cx="113457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РОССИЙСКО-АФРИКАНСКИЙ ФОРУМ МОЛОДЫХ УЧЕНЫХ:</a:t>
            </a:r>
            <a:br>
              <a:rPr lang="ru-RU" sz="2200" b="1" dirty="0"/>
            </a:br>
            <a:r>
              <a:rPr lang="ru-RU" sz="2200" b="1" dirty="0"/>
              <a:t>БУДУЩИЕ ИНЖЕНЕРЫ МИРА – ОСНОВА УСТОЙЧИВОГО РАЗВИТИЯ</a:t>
            </a:r>
            <a:r>
              <a:rPr lang="ru-RU" sz="2200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42515" y="2574758"/>
            <a:ext cx="82229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ТИТУЛЬНЫЙ СЛАЙД. НАЗВАНИЕ ПРОЕКТА</a:t>
            </a:r>
            <a:endParaRPr lang="en-US" sz="3200" b="1" dirty="0"/>
          </a:p>
          <a:p>
            <a:pPr algn="ctr"/>
            <a:r>
              <a:rPr lang="ru-RU" sz="3200" i="1" dirty="0"/>
              <a:t>Номинация: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945" y="4126832"/>
            <a:ext cx="95315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/>
              <a:t>Обязательные элементы:</a:t>
            </a:r>
            <a:br>
              <a:rPr lang="ru-RU" sz="2300" b="1" dirty="0"/>
            </a:br>
            <a:r>
              <a:rPr lang="ru-RU" sz="2300" dirty="0"/>
              <a:t>• Логотипы организаторов, полное название форума-конкурса</a:t>
            </a:r>
            <a:br>
              <a:rPr lang="ru-RU" sz="2300" dirty="0"/>
            </a:br>
            <a:r>
              <a:rPr lang="ru-RU" sz="2300" dirty="0"/>
              <a:t>• </a:t>
            </a:r>
            <a:r>
              <a:rPr lang="ru-RU" sz="2300" b="1" dirty="0"/>
              <a:t>Название проекта </a:t>
            </a:r>
            <a:r>
              <a:rPr lang="ru-RU" sz="2300" dirty="0"/>
              <a:t>(крупно, читаемо)</a:t>
            </a:r>
            <a:br>
              <a:rPr lang="ru-RU" sz="2300" dirty="0"/>
            </a:br>
            <a:r>
              <a:rPr lang="ru-RU" sz="2300" dirty="0"/>
              <a:t>• Номинация (направление) </a:t>
            </a:r>
          </a:p>
          <a:p>
            <a:r>
              <a:rPr lang="ru-RU" sz="2300" dirty="0"/>
              <a:t>• Логотип организации участников команды </a:t>
            </a:r>
            <a:br>
              <a:rPr lang="ru-RU" sz="2300" dirty="0"/>
            </a:br>
            <a:endParaRPr lang="ru-RU" sz="2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23514" y="6497213"/>
            <a:ext cx="7315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Санкт-Петербург</a:t>
            </a:r>
            <a:br>
              <a:rPr lang="ru-RU" sz="2400" dirty="0"/>
            </a:br>
            <a:r>
              <a:rPr lang="ru-RU" sz="2400" dirty="0"/>
              <a:t>2026 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u\Downloads\2026-03-03_15-05-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7543312"/>
            <a:ext cx="14630400" cy="686288"/>
          </a:xfrm>
          <a:prstGeom prst="rect">
            <a:avLst/>
          </a:prstGeom>
          <a:noFill/>
        </p:spPr>
      </p:pic>
      <p:pic>
        <p:nvPicPr>
          <p:cNvPr id="2050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60" y="255537"/>
            <a:ext cx="853243" cy="64106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393902" y="920025"/>
            <a:ext cx="7315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Презентация состава команды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5122" name="Picture 2" descr="D:\Users\u\Downloads\52761467469605820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059" y="1997243"/>
            <a:ext cx="7431467" cy="519502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056179" y="2206288"/>
            <a:ext cx="5931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Состав команды: ФИО всех участников, страны, вузы</a:t>
            </a:r>
            <a:br>
              <a:rPr lang="ru-RU" sz="2000" dirty="0"/>
            </a:br>
            <a:r>
              <a:rPr lang="ru-RU" sz="2000" dirty="0"/>
              <a:t>Фотография команды (приветствуется, если есть)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056179" y="3221951"/>
            <a:ext cx="65742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Роли и компетенции участников:</a:t>
            </a:r>
          </a:p>
          <a:p>
            <a:br>
              <a:rPr lang="ru-RU" sz="2000" dirty="0"/>
            </a:br>
            <a:r>
              <a:rPr lang="ru-RU" sz="2000" dirty="0"/>
              <a:t>• Инженер-разработчик: [ФИО, компетенции]</a:t>
            </a:r>
            <a:br>
              <a:rPr lang="ru-RU" sz="2000" dirty="0"/>
            </a:br>
            <a:r>
              <a:rPr lang="ru-RU" sz="2000" dirty="0"/>
              <a:t>• Специалист по региону / лингвист: [ФИО, компетенции]</a:t>
            </a:r>
            <a:br>
              <a:rPr lang="ru-RU" sz="2000" dirty="0"/>
            </a:br>
            <a:r>
              <a:rPr lang="ru-RU" sz="2000" dirty="0"/>
              <a:t>• Экономист / </a:t>
            </a:r>
            <a:r>
              <a:rPr lang="ru-RU" sz="2000" dirty="0" err="1"/>
              <a:t>Маркетолог</a:t>
            </a:r>
            <a:r>
              <a:rPr lang="ru-RU" sz="2000" dirty="0"/>
              <a:t>: [ФИО, компетенции]</a:t>
            </a:r>
          </a:p>
          <a:p>
            <a:br>
              <a:rPr lang="ru-RU" sz="2000" dirty="0"/>
            </a:br>
            <a:r>
              <a:rPr lang="ru-RU" sz="2000" dirty="0"/>
              <a:t>• Научный руководитель (если есть)</a:t>
            </a:r>
          </a:p>
          <a:p>
            <a:br>
              <a:rPr lang="ru-RU" sz="2000" dirty="0"/>
            </a:br>
            <a:r>
              <a:rPr lang="ru-RU" sz="2000" dirty="0"/>
              <a:t>Почему именно эта команда справится с проектом?</a:t>
            </a:r>
            <a:br>
              <a:rPr lang="ru-RU" sz="2000" dirty="0"/>
            </a:br>
            <a:endParaRPr lang="ru-RU" sz="2000" dirty="0"/>
          </a:p>
          <a:p>
            <a:r>
              <a:rPr lang="ru-RU" sz="2000" i="1" dirty="0"/>
              <a:t>Приветствуется представления полученного академического опыта, достижений, публикаций 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60" y="255537"/>
            <a:ext cx="853243" cy="64106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393902" y="920025"/>
            <a:ext cx="73152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Актуальность исследования </a:t>
            </a:r>
            <a:br>
              <a:rPr lang="ru-RU" sz="3600" b="1" dirty="0"/>
            </a:br>
            <a:r>
              <a:rPr lang="ru-RU" sz="3600" dirty="0"/>
              <a:t> 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8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7818" y="2358189"/>
            <a:ext cx="13327940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Анализ темы исследования: актуальность, перспективы, проблематика:</a:t>
            </a:r>
            <a:br>
              <a:rPr lang="ru-RU" sz="2800" dirty="0"/>
            </a:br>
            <a:endParaRPr lang="en-US" sz="2800" dirty="0"/>
          </a:p>
          <a:p>
            <a:pPr>
              <a:lnSpc>
                <a:spcPct val="150000"/>
              </a:lnSpc>
            </a:pPr>
            <a:r>
              <a:rPr lang="ru-RU" sz="2800" dirty="0"/>
              <a:t>• Какая проблема существует в России / Африке?</a:t>
            </a:r>
            <a:br>
              <a:rPr lang="ru-RU" sz="2800" dirty="0"/>
            </a:br>
            <a:r>
              <a:rPr lang="ru-RU" sz="2800" dirty="0"/>
              <a:t>• Почему это важно именно сейчас?</a:t>
            </a:r>
            <a:br>
              <a:rPr lang="ru-RU" sz="2800" dirty="0"/>
            </a:br>
            <a:r>
              <a:rPr lang="ru-RU" sz="2800" dirty="0"/>
              <a:t>• Статистика, факты, визуализация данных (графики, </a:t>
            </a:r>
            <a:r>
              <a:rPr lang="ru-RU" sz="2800" dirty="0" err="1"/>
              <a:t>инфографика</a:t>
            </a:r>
            <a:r>
              <a:rPr lang="ru-RU" sz="2800" dirty="0"/>
              <a:t>)</a:t>
            </a:r>
            <a:br>
              <a:rPr lang="ru-RU" sz="2800" dirty="0"/>
            </a:br>
            <a:r>
              <a:rPr lang="ru-RU" sz="2800" dirty="0"/>
              <a:t>• Фото региона/проблемы (например, засуха, отсутствие света, пробки) 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96684" y="255537"/>
            <a:ext cx="853243" cy="64106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393902" y="920025"/>
            <a:ext cx="73152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Анализ существующих решений </a:t>
            </a:r>
            <a:br>
              <a:rPr lang="ru-RU" sz="3600" b="1" dirty="0"/>
            </a:b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8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2755" y="1768642"/>
            <a:ext cx="131354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• Анализ исходных данных и существующей литературы: ключевые параметры, характеристики, особенности</a:t>
            </a:r>
            <a:br>
              <a:rPr lang="ru-RU" sz="2000" dirty="0"/>
            </a:br>
            <a:r>
              <a:rPr lang="ru-RU" sz="2000" dirty="0"/>
              <a:t>• Что уже существует в мире / в России / в Африке для решения этой проблемы?</a:t>
            </a:r>
            <a:br>
              <a:rPr lang="ru-RU" sz="2000" dirty="0"/>
            </a:br>
            <a:r>
              <a:rPr lang="ru-RU" sz="2000" dirty="0"/>
              <a:t>• Краткий обзор 2-3 основных конкурентов/аналогов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22505" y="2982128"/>
            <a:ext cx="2382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Таблица 1. Пример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7" name="Shape 3"/>
          <p:cNvSpPr/>
          <p:nvPr/>
        </p:nvSpPr>
        <p:spPr>
          <a:xfrm>
            <a:off x="793790" y="3406973"/>
            <a:ext cx="13042821" cy="3266837"/>
          </a:xfrm>
          <a:prstGeom prst="roundRect">
            <a:avLst>
              <a:gd name="adj" fmla="val 291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10" name="Shape 4"/>
          <p:cNvSpPr/>
          <p:nvPr/>
        </p:nvSpPr>
        <p:spPr>
          <a:xfrm>
            <a:off x="801410" y="3414593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5"/>
          <p:cNvSpPr/>
          <p:nvPr/>
        </p:nvSpPr>
        <p:spPr>
          <a:xfrm>
            <a:off x="1028462" y="3558302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Параметр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4289108" y="3558302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</a:t>
            </a:r>
            <a:endParaRPr lang="en-US" sz="1750" dirty="0"/>
          </a:p>
        </p:txBody>
      </p:sp>
      <p:sp>
        <p:nvSpPr>
          <p:cNvPr id="14" name="Text 7"/>
          <p:cNvSpPr/>
          <p:nvPr/>
        </p:nvSpPr>
        <p:spPr>
          <a:xfrm>
            <a:off x="7545943" y="3558302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Конкурент 1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10802779" y="3558302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Конкурент 2</a:t>
            </a:r>
            <a:endParaRPr lang="en-US" sz="1750" dirty="0"/>
          </a:p>
        </p:txBody>
      </p:sp>
      <p:sp>
        <p:nvSpPr>
          <p:cNvPr id="16" name="Shape 9"/>
          <p:cNvSpPr/>
          <p:nvPr/>
        </p:nvSpPr>
        <p:spPr>
          <a:xfrm>
            <a:off x="801410" y="4064913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0"/>
          <p:cNvSpPr/>
          <p:nvPr/>
        </p:nvSpPr>
        <p:spPr>
          <a:xfrm>
            <a:off x="1028462" y="4208621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Цена</a:t>
            </a:r>
            <a:endParaRPr lang="en-US" sz="1750" dirty="0"/>
          </a:p>
        </p:txBody>
      </p:sp>
      <p:sp>
        <p:nvSpPr>
          <p:cNvPr id="18" name="Text 11"/>
          <p:cNvSpPr/>
          <p:nvPr/>
        </p:nvSpPr>
        <p:spPr>
          <a:xfrm>
            <a:off x="4289108" y="4208621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Низкая</a:t>
            </a:r>
            <a:endParaRPr lang="en-US" sz="1750" dirty="0"/>
          </a:p>
        </p:txBody>
      </p:sp>
      <p:sp>
        <p:nvSpPr>
          <p:cNvPr id="19" name="Text 12"/>
          <p:cNvSpPr/>
          <p:nvPr/>
        </p:nvSpPr>
        <p:spPr>
          <a:xfrm>
            <a:off x="7545943" y="4208621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Средняя</a:t>
            </a:r>
            <a:endParaRPr lang="en-US" sz="1750" dirty="0"/>
          </a:p>
        </p:txBody>
      </p:sp>
      <p:sp>
        <p:nvSpPr>
          <p:cNvPr id="20" name="Text 13"/>
          <p:cNvSpPr/>
          <p:nvPr/>
        </p:nvSpPr>
        <p:spPr>
          <a:xfrm>
            <a:off x="10802779" y="4208621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Высокая</a:t>
            </a:r>
            <a:endParaRPr lang="en-US" sz="1750" dirty="0"/>
          </a:p>
        </p:txBody>
      </p:sp>
      <p:sp>
        <p:nvSpPr>
          <p:cNvPr id="21" name="Shape 14"/>
          <p:cNvSpPr/>
          <p:nvPr/>
        </p:nvSpPr>
        <p:spPr>
          <a:xfrm>
            <a:off x="801410" y="4715232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5"/>
          <p:cNvSpPr/>
          <p:nvPr/>
        </p:nvSpPr>
        <p:spPr>
          <a:xfrm>
            <a:off x="1028462" y="4858941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Эффективность</a:t>
            </a:r>
            <a:endParaRPr lang="en-US" sz="1750" dirty="0"/>
          </a:p>
        </p:txBody>
      </p:sp>
      <p:sp>
        <p:nvSpPr>
          <p:cNvPr id="23" name="Text 16"/>
          <p:cNvSpPr/>
          <p:nvPr/>
        </p:nvSpPr>
        <p:spPr>
          <a:xfrm>
            <a:off x="4289108" y="4858941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Высокая</a:t>
            </a:r>
            <a:endParaRPr lang="en-US" sz="1750" dirty="0"/>
          </a:p>
        </p:txBody>
      </p:sp>
      <p:sp>
        <p:nvSpPr>
          <p:cNvPr id="24" name="Text 17"/>
          <p:cNvSpPr/>
          <p:nvPr/>
        </p:nvSpPr>
        <p:spPr>
          <a:xfrm>
            <a:off x="7545943" y="4858941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Средняя</a:t>
            </a:r>
            <a:endParaRPr lang="en-US" sz="1750" dirty="0"/>
          </a:p>
        </p:txBody>
      </p:sp>
      <p:sp>
        <p:nvSpPr>
          <p:cNvPr id="25" name="Text 18"/>
          <p:cNvSpPr/>
          <p:nvPr/>
        </p:nvSpPr>
        <p:spPr>
          <a:xfrm>
            <a:off x="10802779" y="4858941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Высокая</a:t>
            </a:r>
            <a:endParaRPr lang="en-US" sz="1750" dirty="0"/>
          </a:p>
        </p:txBody>
      </p:sp>
      <p:sp>
        <p:nvSpPr>
          <p:cNvPr id="26" name="Shape 19"/>
          <p:cNvSpPr/>
          <p:nvPr/>
        </p:nvSpPr>
        <p:spPr>
          <a:xfrm>
            <a:off x="801410" y="5365552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7" name="Text 20"/>
          <p:cNvSpPr/>
          <p:nvPr/>
        </p:nvSpPr>
        <p:spPr>
          <a:xfrm>
            <a:off x="1028462" y="5509260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Надежность</a:t>
            </a:r>
            <a:endParaRPr lang="en-US" sz="1750" dirty="0"/>
          </a:p>
        </p:txBody>
      </p:sp>
      <p:sp>
        <p:nvSpPr>
          <p:cNvPr id="28" name="Text 21"/>
          <p:cNvSpPr/>
          <p:nvPr/>
        </p:nvSpPr>
        <p:spPr>
          <a:xfrm>
            <a:off x="4289108" y="5509260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Высокая</a:t>
            </a:r>
            <a:endParaRPr lang="en-US" sz="1750" dirty="0"/>
          </a:p>
        </p:txBody>
      </p:sp>
      <p:sp>
        <p:nvSpPr>
          <p:cNvPr id="29" name="Text 22"/>
          <p:cNvSpPr/>
          <p:nvPr/>
        </p:nvSpPr>
        <p:spPr>
          <a:xfrm>
            <a:off x="7545943" y="5509260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Средняя</a:t>
            </a:r>
            <a:endParaRPr lang="en-US" sz="1750" dirty="0"/>
          </a:p>
        </p:txBody>
      </p:sp>
      <p:sp>
        <p:nvSpPr>
          <p:cNvPr id="30" name="Text 23"/>
          <p:cNvSpPr/>
          <p:nvPr/>
        </p:nvSpPr>
        <p:spPr>
          <a:xfrm>
            <a:off x="10802779" y="5509260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Средняя</a:t>
            </a:r>
            <a:endParaRPr lang="en-US" sz="1750" dirty="0"/>
          </a:p>
        </p:txBody>
      </p:sp>
      <p:sp>
        <p:nvSpPr>
          <p:cNvPr id="31" name="Shape 24"/>
          <p:cNvSpPr/>
          <p:nvPr/>
        </p:nvSpPr>
        <p:spPr>
          <a:xfrm>
            <a:off x="801410" y="6015871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2" name="Text 25"/>
          <p:cNvSpPr/>
          <p:nvPr/>
        </p:nvSpPr>
        <p:spPr>
          <a:xfrm>
            <a:off x="1028462" y="6159579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Экологичность</a:t>
            </a:r>
            <a:endParaRPr lang="en-US" sz="1750" dirty="0"/>
          </a:p>
        </p:txBody>
      </p:sp>
      <p:sp>
        <p:nvSpPr>
          <p:cNvPr id="33" name="Text 26"/>
          <p:cNvSpPr/>
          <p:nvPr/>
        </p:nvSpPr>
        <p:spPr>
          <a:xfrm>
            <a:off x="4289108" y="6159579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Высокая</a:t>
            </a:r>
            <a:endParaRPr lang="en-US" sz="1750" dirty="0"/>
          </a:p>
        </p:txBody>
      </p:sp>
      <p:sp>
        <p:nvSpPr>
          <p:cNvPr id="34" name="Text 27"/>
          <p:cNvSpPr/>
          <p:nvPr/>
        </p:nvSpPr>
        <p:spPr>
          <a:xfrm>
            <a:off x="7545943" y="6159579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Средняя</a:t>
            </a:r>
            <a:endParaRPr lang="en-US" sz="1750" dirty="0"/>
          </a:p>
        </p:txBody>
      </p:sp>
      <p:sp>
        <p:nvSpPr>
          <p:cNvPr id="35" name="Text 28"/>
          <p:cNvSpPr/>
          <p:nvPr/>
        </p:nvSpPr>
        <p:spPr>
          <a:xfrm>
            <a:off x="10802779" y="6159579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Низкая</a:t>
            </a:r>
            <a:endParaRPr lang="en-US" sz="1750" dirty="0"/>
          </a:p>
        </p:txBody>
      </p:sp>
      <p:sp>
        <p:nvSpPr>
          <p:cNvPr id="36" name="Text 29"/>
          <p:cNvSpPr/>
          <p:nvPr/>
        </p:nvSpPr>
        <p:spPr>
          <a:xfrm>
            <a:off x="801410" y="711041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i="1" dirty="0">
                <a:solidFill>
                  <a:srgbClr val="6237C8"/>
                </a:solidFill>
                <a:ea typeface="Inter" pitchFamily="34" charset="-122"/>
                <a:cs typeface="Inter" pitchFamily="34" charset="-120"/>
              </a:rPr>
              <a:t>Вывод:</a:t>
            </a:r>
            <a:r>
              <a:rPr lang="en-US" sz="2000" i="1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 Чем ваш проект принципиально лучше/дешевле/эффективнее.</a:t>
            </a:r>
            <a:endParaRPr lang="en-US" sz="20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08" y="2328386"/>
            <a:ext cx="11904345" cy="51333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163996" y="6471405"/>
            <a:ext cx="3244366" cy="371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Выходной результат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2163996" y="5283110"/>
            <a:ext cx="3381463" cy="371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Ключевая инновация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163996" y="4106819"/>
            <a:ext cx="2970736" cy="371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Предобработка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2163996" y="2918525"/>
            <a:ext cx="2970736" cy="371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00"/>
              </a:lnSpc>
            </a:pPr>
            <a:r>
              <a:rPr lang="ru-RU" sz="2300" b="1" dirty="0">
                <a:solidFill>
                  <a:srgbClr val="FFFFF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Исходные данные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712615" y="7584698"/>
            <a:ext cx="12003286" cy="245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i="1" dirty="0">
                <a:solidFill>
                  <a:srgbClr val="C00000"/>
                </a:solidFill>
                <a:ea typeface="Inter" pitchFamily="34" charset="-122"/>
                <a:cs typeface="Inter" pitchFamily="34" charset="-120"/>
              </a:rPr>
              <a:t>Важно: </a:t>
            </a:r>
            <a:r>
              <a:rPr lang="en-US" i="1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Избегайте сложных формул на этом слайде. Главное — чтобы идею понял даже неспециалист в </a:t>
            </a:r>
            <a:r>
              <a:rPr lang="en-US" i="1" dirty="0" err="1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жюри</a:t>
            </a:r>
            <a:endParaRPr lang="en-US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93902" y="920025"/>
            <a:ext cx="73152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Разработка решения/Концепция </a:t>
            </a:r>
            <a:br>
              <a:rPr lang="ru-RU" sz="3600" b="1" dirty="0"/>
            </a:b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12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60" y="255537"/>
            <a:ext cx="853243" cy="64106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12615" y="1820554"/>
            <a:ext cx="7315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•Обоснование новизны исследования</a:t>
            </a:r>
            <a:br>
              <a:rPr lang="ru-RU" sz="2000" dirty="0"/>
            </a:br>
            <a:r>
              <a:rPr lang="ru-RU" sz="2000" dirty="0"/>
              <a:t>•Описание принципа действия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4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93902" y="920025"/>
            <a:ext cx="73152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Техническая реализация</a:t>
            </a:r>
            <a:br>
              <a:rPr lang="ru-RU" sz="3600" b="1" dirty="0"/>
            </a:br>
            <a:r>
              <a:rPr lang="ru-RU" sz="3600" dirty="0"/>
              <a:t> 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8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pic>
        <p:nvPicPr>
          <p:cNvPr id="7170" name="Picture 2" descr="D:\Users\u\Downloads\5276146746960582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190" y="1760622"/>
            <a:ext cx="5935578" cy="59355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906127" y="1760622"/>
            <a:ext cx="726707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Решение, предлагаемое вашей командой к реализации:</a:t>
            </a:r>
          </a:p>
          <a:p>
            <a:pPr>
              <a:lnSpc>
                <a:spcPct val="150000"/>
              </a:lnSpc>
            </a:pPr>
            <a:br>
              <a:rPr lang="ru-RU" sz="2400" dirty="0"/>
            </a:br>
            <a:r>
              <a:rPr lang="ru-RU" sz="2400" dirty="0"/>
              <a:t>• технологические мероприятия по достижению</a:t>
            </a:r>
            <a:br>
              <a:rPr lang="ru-RU" sz="2400" dirty="0"/>
            </a:br>
            <a:r>
              <a:rPr lang="ru-RU" sz="2400" dirty="0"/>
              <a:t>поставленных задач</a:t>
            </a:r>
            <a:br>
              <a:rPr lang="ru-RU" sz="2400" dirty="0"/>
            </a:br>
            <a:r>
              <a:rPr lang="ru-RU" sz="2400" dirty="0"/>
              <a:t>• обоснование, расчеты, характеристика и показатели</a:t>
            </a:r>
            <a:br>
              <a:rPr lang="ru-RU" sz="2400" dirty="0"/>
            </a:br>
            <a:r>
              <a:rPr lang="ru-RU" sz="2400" dirty="0"/>
              <a:t>предлагаемого варианта</a:t>
            </a:r>
            <a:br>
              <a:rPr lang="ru-RU" sz="2400" dirty="0"/>
            </a:br>
            <a:r>
              <a:rPr lang="ru-RU" sz="2400" dirty="0"/>
              <a:t>• чертежи, схемы, расчеты</a:t>
            </a:r>
            <a:br>
              <a:rPr lang="ru-RU" sz="2400" dirty="0"/>
            </a:br>
            <a:r>
              <a:rPr lang="ru-RU" sz="2400" dirty="0"/>
              <a:t>• фото макета, прототипа, лабораторных испытаний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(если есть)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1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96684" y="255537"/>
            <a:ext cx="853243" cy="64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09328" y="1976525"/>
            <a:ext cx="5569148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Цели устойчивого развития (ЦУР)</a:t>
            </a:r>
            <a:endParaRPr lang="en-US" sz="2450" dirty="0"/>
          </a:p>
        </p:txBody>
      </p:sp>
      <p:sp>
        <p:nvSpPr>
          <p:cNvPr id="5" name="Text 2"/>
          <p:cNvSpPr/>
          <p:nvPr/>
        </p:nvSpPr>
        <p:spPr>
          <a:xfrm>
            <a:off x="609328" y="2502544"/>
            <a:ext cx="63796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Проект соответствует нескольким ЦУР ООН, способствуя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глобальному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прогрессу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7456765" y="3835604"/>
            <a:ext cx="3837503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Экологический эффект</a:t>
            </a:r>
            <a:endParaRPr lang="en-US" sz="2450" dirty="0"/>
          </a:p>
        </p:txBody>
      </p:sp>
      <p:sp>
        <p:nvSpPr>
          <p:cNvPr id="8" name="Text 4"/>
          <p:cNvSpPr/>
          <p:nvPr/>
        </p:nvSpPr>
        <p:spPr>
          <a:xfrm>
            <a:off x="7456765" y="4361623"/>
            <a:ext cx="63797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Снижение выбросов, очистка,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переработка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ресурсов</a:t>
            </a:r>
            <a:endParaRPr lang="en-US" sz="1750" dirty="0"/>
          </a:p>
        </p:txBody>
      </p:sp>
      <p:sp>
        <p:nvSpPr>
          <p:cNvPr id="10" name="Text 5"/>
          <p:cNvSpPr/>
          <p:nvPr/>
        </p:nvSpPr>
        <p:spPr>
          <a:xfrm>
            <a:off x="7456765" y="5692741"/>
            <a:ext cx="3393400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Социальный эффект</a:t>
            </a:r>
            <a:endParaRPr lang="en-US" sz="2450" dirty="0"/>
          </a:p>
        </p:txBody>
      </p:sp>
      <p:sp>
        <p:nvSpPr>
          <p:cNvPr id="11" name="Text 6"/>
          <p:cNvSpPr/>
          <p:nvPr/>
        </p:nvSpPr>
        <p:spPr>
          <a:xfrm>
            <a:off x="7456765" y="6218759"/>
            <a:ext cx="63796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Создание новых рабочих мест, повышение качества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жизни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населения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7456884" y="1976526"/>
            <a:ext cx="39570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Экономический эффект</a:t>
            </a:r>
            <a:endParaRPr lang="en-US" sz="2450" dirty="0"/>
          </a:p>
        </p:txBody>
      </p:sp>
      <p:sp>
        <p:nvSpPr>
          <p:cNvPr id="14" name="Text 8"/>
          <p:cNvSpPr/>
          <p:nvPr/>
        </p:nvSpPr>
        <p:spPr>
          <a:xfrm>
            <a:off x="7456884" y="2502544"/>
            <a:ext cx="63797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Доступность решения для местного населения,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стимулирование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экономики</a:t>
            </a:r>
            <a:endParaRPr lang="en-US" sz="1750" dirty="0"/>
          </a:p>
        </p:txBody>
      </p:sp>
      <p:pic>
        <p:nvPicPr>
          <p:cNvPr id="4098" name="Picture 2" descr="D:\Users\u\Downloads\cur-1024x73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066" y="3269876"/>
            <a:ext cx="5337410" cy="38414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393902" y="920025"/>
            <a:ext cx="73152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Устойчивое развитие</a:t>
            </a:r>
          </a:p>
          <a:p>
            <a:pPr algn="ctr"/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9328" y="7129230"/>
            <a:ext cx="7315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Визуализация: </a:t>
            </a:r>
            <a:r>
              <a:rPr lang="ru-RU" i="1" dirty="0"/>
              <a:t>Иконки ЦУР ООН, диаграммы эффекта</a:t>
            </a:r>
            <a:r>
              <a:rPr lang="ru-RU" dirty="0"/>
              <a:t> </a:t>
            </a:r>
          </a:p>
        </p:txBody>
      </p:sp>
      <p:pic>
        <p:nvPicPr>
          <p:cNvPr id="16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60" y="255537"/>
            <a:ext cx="853243" cy="641067"/>
          </a:xfrm>
          <a:prstGeom prst="rect">
            <a:avLst/>
          </a:prstGeom>
          <a:noFill/>
        </p:spPr>
      </p:pic>
      <p:pic>
        <p:nvPicPr>
          <p:cNvPr id="17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867</Words>
  <Application>Microsoft Office PowerPoint</Application>
  <PresentationFormat>Произвольный</PresentationFormat>
  <Paragraphs>118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Petrona Light</vt:lpstr>
      <vt:lpstr>Calibri</vt:lpstr>
      <vt:lpstr>Arial</vt:lpstr>
      <vt:lpstr>Petrona Bold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Солдатченко Мария Владимировна</cp:lastModifiedBy>
  <cp:revision>65</cp:revision>
  <dcterms:created xsi:type="dcterms:W3CDTF">2026-03-03T09:37:36Z</dcterms:created>
  <dcterms:modified xsi:type="dcterms:W3CDTF">2026-03-10T12:35:09Z</dcterms:modified>
</cp:coreProperties>
</file>